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09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nl-NL" smtClean="0"/>
              <a:t>Klik om de stijl te bewerken</a:t>
            </a:r>
            <a:endParaRPr kumimoji="0" lang="en-US"/>
          </a:p>
        </p:txBody>
      </p:sp>
      <p:sp>
        <p:nvSpPr>
          <p:cNvPr id="28" name="Tijdelijke aanduiding voor datum 27"/>
          <p:cNvSpPr>
            <a:spLocks noGrp="1"/>
          </p:cNvSpPr>
          <p:nvPr>
            <p:ph type="dt" sz="half" idx="10"/>
          </p:nvPr>
        </p:nvSpPr>
        <p:spPr/>
        <p:txBody>
          <a:bodyPr/>
          <a:lstStyle/>
          <a:p>
            <a:fld id="{C1140ED4-1B0E-43B6-A3C6-095D524B1051}" type="datetimeFigureOut">
              <a:rPr lang="nl-NL" smtClean="0"/>
              <a:t>19-9-2013</a:t>
            </a:fld>
            <a:endParaRPr lang="nl-NL"/>
          </a:p>
        </p:txBody>
      </p:sp>
      <p:sp>
        <p:nvSpPr>
          <p:cNvPr id="17" name="Tijdelijke aanduiding voor voettekst 16"/>
          <p:cNvSpPr>
            <a:spLocks noGrp="1"/>
          </p:cNvSpPr>
          <p:nvPr>
            <p:ph type="ftr" sz="quarter" idx="11"/>
          </p:nvPr>
        </p:nvSpPr>
        <p:spPr/>
        <p:txBody>
          <a:bodyPr/>
          <a:lstStyle/>
          <a:p>
            <a:endParaRPr lang="nl-NL"/>
          </a:p>
        </p:txBody>
      </p:sp>
      <p:sp>
        <p:nvSpPr>
          <p:cNvPr id="29" name="Tijdelijke aanduiding voor dianummer 28"/>
          <p:cNvSpPr>
            <a:spLocks noGrp="1"/>
          </p:cNvSpPr>
          <p:nvPr>
            <p:ph type="sldNum" sz="quarter" idx="12"/>
          </p:nvPr>
        </p:nvSpPr>
        <p:spPr/>
        <p:txBody>
          <a:bodyPr/>
          <a:lstStyle/>
          <a:p>
            <a:fld id="{FCE39228-122F-46D2-A90B-DB1B56352005}" type="slidenum">
              <a:rPr lang="nl-NL" smtClean="0"/>
              <a:t>‹nr.›</a:t>
            </a:fld>
            <a:endParaRPr lang="nl-NL"/>
          </a:p>
        </p:txBody>
      </p:sp>
      <p:sp>
        <p:nvSpPr>
          <p:cNvPr id="9" name="Ondertitel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C1140ED4-1B0E-43B6-A3C6-095D524B1051}" type="datetimeFigureOut">
              <a:rPr lang="nl-NL" smtClean="0"/>
              <a:t>19-9-2013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CE39228-122F-46D2-A90B-DB1B56352005}"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C1140ED4-1B0E-43B6-A3C6-095D524B1051}" type="datetimeFigureOut">
              <a:rPr lang="nl-NL" smtClean="0"/>
              <a:t>19-9-2013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CE39228-122F-46D2-A90B-DB1B56352005}"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C1140ED4-1B0E-43B6-A3C6-095D524B1051}" type="datetimeFigureOut">
              <a:rPr lang="nl-NL" smtClean="0"/>
              <a:t>19-9-2013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CE39228-122F-46D2-A90B-DB1B56352005}"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p>
            <a:fld id="{C1140ED4-1B0E-43B6-A3C6-095D524B1051}" type="datetimeFigureOut">
              <a:rPr lang="nl-NL" smtClean="0"/>
              <a:t>19-9-2013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a:xfrm>
            <a:off x="7924800" y="6416675"/>
            <a:ext cx="762000" cy="365125"/>
          </a:xfrm>
        </p:spPr>
        <p:txBody>
          <a:bodyPr/>
          <a:lstStyle/>
          <a:p>
            <a:fld id="{FCE39228-122F-46D2-A90B-DB1B56352005}"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C1140ED4-1B0E-43B6-A3C6-095D524B1051}" type="datetimeFigureOut">
              <a:rPr lang="nl-NL" smtClean="0"/>
              <a:t>19-9-2013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CE39228-122F-46D2-A90B-DB1B56352005}"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p>
            <a:fld id="{C1140ED4-1B0E-43B6-A3C6-095D524B1051}" type="datetimeFigureOut">
              <a:rPr lang="nl-NL" smtClean="0"/>
              <a:t>19-9-2013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CE39228-122F-46D2-A90B-DB1B56352005}"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C1140ED4-1B0E-43B6-A3C6-095D524B1051}" type="datetimeFigureOut">
              <a:rPr lang="nl-NL" smtClean="0"/>
              <a:t>19-9-2013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CE39228-122F-46D2-A90B-DB1B56352005}"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1140ED4-1B0E-43B6-A3C6-095D524B1051}" type="datetimeFigureOut">
              <a:rPr lang="nl-NL" smtClean="0"/>
              <a:t>19-9-2013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CE39228-122F-46D2-A90B-DB1B56352005}"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C1140ED4-1B0E-43B6-A3C6-095D524B1051}" type="datetimeFigureOut">
              <a:rPr lang="nl-NL" smtClean="0"/>
              <a:t>19-9-2013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CE39228-122F-46D2-A90B-DB1B56352005}"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nl-NL" smtClean="0">
                <a:solidFill>
                  <a:schemeClr val="lt1"/>
                </a:solidFill>
                <a:latin typeface="+mn-lt"/>
                <a:ea typeface="+mn-ea"/>
                <a:cs typeface="+mn-cs"/>
              </a:rPr>
              <a:t>Klik op het pictogram als u een afbeelding wilt toevoegen</a:t>
            </a:r>
            <a:endParaRPr kumimoji="0" lang="en-US" dirty="0">
              <a:solidFill>
                <a:schemeClr val="lt1"/>
              </a:solidFill>
              <a:latin typeface="+mn-lt"/>
              <a:ea typeface="+mn-ea"/>
              <a:cs typeface="+mn-cs"/>
            </a:endParaRPr>
          </a:p>
        </p:txBody>
      </p:sp>
      <p:sp>
        <p:nvSpPr>
          <p:cNvPr id="4" name="Tijdelijke aanduiding voor teks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C1140ED4-1B0E-43B6-A3C6-095D524B1051}" type="datetimeFigureOut">
              <a:rPr lang="nl-NL" smtClean="0"/>
              <a:t>19-9-2013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CE39228-122F-46D2-A90B-DB1B56352005}"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1140ED4-1B0E-43B6-A3C6-095D524B1051}" type="datetimeFigureOut">
              <a:rPr lang="nl-NL" smtClean="0"/>
              <a:t>19-9-2013</a:t>
            </a:fld>
            <a:endParaRPr lang="nl-NL"/>
          </a:p>
        </p:txBody>
      </p:sp>
      <p:sp>
        <p:nvSpPr>
          <p:cNvPr id="3" name="Tijdelijke aanduiding voor voettekst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nl-NL"/>
          </a:p>
        </p:txBody>
      </p:sp>
      <p:sp>
        <p:nvSpPr>
          <p:cNvPr id="23" name="Tijdelijke aanduiding voor dianumm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CE39228-122F-46D2-A90B-DB1B56352005}" type="slidenum">
              <a:rPr lang="nl-NL" smtClean="0"/>
              <a:t>‹nr.›</a:t>
            </a:fld>
            <a:endParaRPr lang="nl-NL"/>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15616" y="1196752"/>
            <a:ext cx="5760640" cy="1828800"/>
          </a:xfrm>
        </p:spPr>
        <p:txBody>
          <a:bodyPr>
            <a:normAutofit fontScale="90000"/>
          </a:bodyPr>
          <a:lstStyle/>
          <a:p>
            <a:r>
              <a:rPr lang="nl-NL" dirty="0" smtClean="0"/>
              <a:t>  15 Belangrijkste Volleybalregels</a:t>
            </a:r>
            <a:br>
              <a:rPr lang="nl-NL" dirty="0" smtClean="0"/>
            </a:br>
            <a:r>
              <a:rPr lang="nl-NL" dirty="0" smtClean="0"/>
              <a:t>Met korte uitleg</a:t>
            </a:r>
            <a:br>
              <a:rPr lang="nl-NL" dirty="0" smtClean="0"/>
            </a:br>
            <a:endParaRPr lang="nl-NL" dirty="0"/>
          </a:p>
        </p:txBody>
      </p:sp>
      <p:sp>
        <p:nvSpPr>
          <p:cNvPr id="3" name="Ondertitel 2"/>
          <p:cNvSpPr>
            <a:spLocks noGrp="1"/>
          </p:cNvSpPr>
          <p:nvPr>
            <p:ph type="subTitle" idx="1"/>
          </p:nvPr>
        </p:nvSpPr>
        <p:spPr/>
        <p:txBody>
          <a:bodyPr/>
          <a:lstStyle/>
          <a:p>
            <a:r>
              <a:rPr lang="nl-NL" dirty="0" smtClean="0"/>
              <a:t>Naam: Marc </a:t>
            </a:r>
            <a:r>
              <a:rPr lang="nl-NL" dirty="0" err="1" smtClean="0"/>
              <a:t>Arkes</a:t>
            </a:r>
            <a:endParaRPr lang="nl-NL" dirty="0"/>
          </a:p>
          <a:p>
            <a:r>
              <a:rPr lang="nl-NL" dirty="0" smtClean="0"/>
              <a:t>Klas: 1R </a:t>
            </a:r>
          </a:p>
        </p:txBody>
      </p:sp>
    </p:spTree>
    <p:extLst>
      <p:ext uri="{BB962C8B-B14F-4D97-AF65-F5344CB8AC3E}">
        <p14:creationId xmlns:p14="http://schemas.microsoft.com/office/powerpoint/2010/main" val="2469967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Team roteren</a:t>
            </a:r>
            <a:endParaRPr lang="nl-NL" dirty="0"/>
          </a:p>
        </p:txBody>
      </p:sp>
      <p:sp>
        <p:nvSpPr>
          <p:cNvPr id="3" name="Tijdelijke aanduiding voor inhoud 2"/>
          <p:cNvSpPr>
            <a:spLocks noGrp="1"/>
          </p:cNvSpPr>
          <p:nvPr>
            <p:ph idx="1"/>
          </p:nvPr>
        </p:nvSpPr>
        <p:spPr/>
        <p:txBody>
          <a:bodyPr/>
          <a:lstStyle/>
          <a:p>
            <a:pPr marL="137160" indent="0">
              <a:buNone/>
            </a:pPr>
            <a:r>
              <a:rPr lang="nl-NL" dirty="0"/>
              <a:t>Het team dat de opslag naar zich toe haalt, roteert voor de opslag </a:t>
            </a:r>
            <a:r>
              <a:rPr lang="nl-NL" dirty="0" smtClean="0"/>
              <a:t>met de klok mee </a:t>
            </a:r>
            <a:r>
              <a:rPr lang="nl-NL" dirty="0"/>
              <a:t>één plaats</a:t>
            </a:r>
            <a:r>
              <a:rPr lang="nl-NL" dirty="0" smtClean="0"/>
              <a:t>.</a:t>
            </a:r>
          </a:p>
          <a:p>
            <a:pPr marL="137160" indent="0">
              <a:buNone/>
            </a:pPr>
            <a:endParaRPr lang="nl-NL" dirty="0"/>
          </a:p>
          <a:p>
            <a:pPr marL="137160" indent="0">
              <a:buNone/>
            </a:pPr>
            <a:endParaRPr lang="nl-NL" dirty="0" smtClean="0"/>
          </a:p>
          <a:p>
            <a:pPr marL="137160" indent="0">
              <a:buNone/>
            </a:pPr>
            <a:r>
              <a:rPr lang="nl-NL" dirty="0" smtClean="0"/>
              <a:t>Zo komt iedere speler op een andere plek en komt iedereen aan bod met de service. </a:t>
            </a:r>
            <a:endParaRPr lang="nl-NL" dirty="0"/>
          </a:p>
        </p:txBody>
      </p:sp>
    </p:spTree>
    <p:extLst>
      <p:ext uri="{BB962C8B-B14F-4D97-AF65-F5344CB8AC3E}">
        <p14:creationId xmlns:p14="http://schemas.microsoft.com/office/powerpoint/2010/main" val="1408240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Spelers wisselen</a:t>
            </a:r>
            <a:endParaRPr lang="nl-NL" dirty="0"/>
          </a:p>
        </p:txBody>
      </p:sp>
      <p:sp>
        <p:nvSpPr>
          <p:cNvPr id="3" name="Tijdelijke aanduiding voor inhoud 2"/>
          <p:cNvSpPr>
            <a:spLocks noGrp="1"/>
          </p:cNvSpPr>
          <p:nvPr>
            <p:ph idx="1"/>
          </p:nvPr>
        </p:nvSpPr>
        <p:spPr/>
        <p:txBody>
          <a:bodyPr>
            <a:normAutofit/>
          </a:bodyPr>
          <a:lstStyle/>
          <a:p>
            <a:pPr marL="137160" indent="0">
              <a:buNone/>
            </a:pPr>
            <a:r>
              <a:rPr lang="nl-NL" sz="2000" dirty="0"/>
              <a:t>Voor aanvang van een nieuwe rally mag een speler worden gewisseld. Ieder team heeft per set recht op maximaal zes wissels. Een speler die is uitgewisseld mag voor diezelfde speler weer worden ingewisseld maar mag daarna in dezelfde set niet nogmaals worden gewisseld. In totaal zijn dit dan dus twee wissels van de maximaal toegestane zes. Een uitzondering is dat de libero vrij gewisseld mag worden voor een willekeurige speler in het achterveld, zij het dat de libero niet mag </a:t>
            </a:r>
            <a:r>
              <a:rPr lang="nl-NL" sz="2000" dirty="0" smtClean="0"/>
              <a:t>serveren</a:t>
            </a:r>
          </a:p>
          <a:p>
            <a:pPr marL="137160" indent="0">
              <a:buNone/>
            </a:pPr>
            <a:endParaRPr lang="nl-NL" sz="2000" dirty="0"/>
          </a:p>
          <a:p>
            <a:pPr marL="137160" indent="0">
              <a:buNone/>
            </a:pPr>
            <a:r>
              <a:rPr lang="nl-NL" sz="2000" dirty="0" smtClean="0"/>
              <a:t>Zo kun je aan de hand van deze regel een speler inbrengen op het juiste moment. Ook is het maximum aantal spelers belangrijk, zodat men niet continue blijft wisselen om o.a. de tijd te doden.</a:t>
            </a:r>
            <a:endParaRPr lang="nl-NL" sz="2000" dirty="0"/>
          </a:p>
        </p:txBody>
      </p:sp>
    </p:spTree>
    <p:extLst>
      <p:ext uri="{BB962C8B-B14F-4D97-AF65-F5344CB8AC3E}">
        <p14:creationId xmlns:p14="http://schemas.microsoft.com/office/powerpoint/2010/main" val="3919719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Time-outs</a:t>
            </a:r>
            <a:endParaRPr lang="nl-NL" dirty="0"/>
          </a:p>
        </p:txBody>
      </p:sp>
      <p:sp>
        <p:nvSpPr>
          <p:cNvPr id="3" name="Tijdelijke aanduiding voor inhoud 2"/>
          <p:cNvSpPr>
            <a:spLocks noGrp="1"/>
          </p:cNvSpPr>
          <p:nvPr>
            <p:ph idx="1"/>
          </p:nvPr>
        </p:nvSpPr>
        <p:spPr/>
        <p:txBody>
          <a:bodyPr/>
          <a:lstStyle/>
          <a:p>
            <a:pPr marL="137160" indent="0">
              <a:buNone/>
            </a:pPr>
            <a:r>
              <a:rPr lang="nl-NL" dirty="0"/>
              <a:t>Ieder team heeft in elke set recht op twee time-outs van dertig seconden</a:t>
            </a:r>
            <a:r>
              <a:rPr lang="nl-NL" dirty="0" smtClean="0"/>
              <a:t>.</a:t>
            </a:r>
          </a:p>
          <a:p>
            <a:pPr marL="137160" indent="0">
              <a:buNone/>
            </a:pPr>
            <a:endParaRPr lang="nl-NL" dirty="0"/>
          </a:p>
          <a:p>
            <a:pPr marL="137160" indent="0">
              <a:buNone/>
            </a:pPr>
            <a:endParaRPr lang="nl-NL" dirty="0" smtClean="0"/>
          </a:p>
          <a:p>
            <a:pPr marL="137160" indent="0">
              <a:buNone/>
            </a:pPr>
            <a:r>
              <a:rPr lang="nl-NL" dirty="0" smtClean="0"/>
              <a:t>Een coach kan voordat het escaleert ( achterstand of fouten ), hiervan gebruik maken om advies en/- of aanwijzingen te geven</a:t>
            </a:r>
            <a:endParaRPr lang="nl-NL" dirty="0"/>
          </a:p>
        </p:txBody>
      </p:sp>
    </p:spTree>
    <p:extLst>
      <p:ext uri="{BB962C8B-B14F-4D97-AF65-F5344CB8AC3E}">
        <p14:creationId xmlns:p14="http://schemas.microsoft.com/office/powerpoint/2010/main" val="1792711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Pauze</a:t>
            </a:r>
            <a:endParaRPr lang="nl-NL" dirty="0"/>
          </a:p>
        </p:txBody>
      </p:sp>
      <p:sp>
        <p:nvSpPr>
          <p:cNvPr id="3" name="Tijdelijke aanduiding voor inhoud 2"/>
          <p:cNvSpPr>
            <a:spLocks noGrp="1"/>
          </p:cNvSpPr>
          <p:nvPr>
            <p:ph idx="1"/>
          </p:nvPr>
        </p:nvSpPr>
        <p:spPr/>
        <p:txBody>
          <a:bodyPr/>
          <a:lstStyle/>
          <a:p>
            <a:pPr marL="137160" indent="0">
              <a:buNone/>
            </a:pPr>
            <a:r>
              <a:rPr lang="nl-NL" dirty="0"/>
              <a:t>Tussen twee sets is een pauze toegestaan van maximaal 3 minuten. </a:t>
            </a:r>
            <a:endParaRPr lang="nl-NL" dirty="0" smtClean="0"/>
          </a:p>
          <a:p>
            <a:pPr marL="137160" indent="0">
              <a:buNone/>
            </a:pPr>
            <a:endParaRPr lang="nl-NL" dirty="0"/>
          </a:p>
          <a:p>
            <a:pPr marL="137160" indent="0">
              <a:buNone/>
            </a:pPr>
            <a:endParaRPr lang="nl-NL" dirty="0" smtClean="0"/>
          </a:p>
          <a:p>
            <a:pPr marL="137160" indent="0">
              <a:buNone/>
            </a:pPr>
            <a:endParaRPr lang="nl-NL" dirty="0"/>
          </a:p>
          <a:p>
            <a:pPr marL="137160" indent="0">
              <a:buNone/>
            </a:pPr>
            <a:r>
              <a:rPr lang="nl-NL" dirty="0" smtClean="0"/>
              <a:t>In deze pauze is het belangrijk om bij te komen van een set. Ook heeft de coach even tijd om advies en/- of aanwijzingen te geven.</a:t>
            </a:r>
            <a:endParaRPr lang="nl-NL" dirty="0"/>
          </a:p>
        </p:txBody>
      </p:sp>
    </p:spTree>
    <p:extLst>
      <p:ext uri="{BB962C8B-B14F-4D97-AF65-F5344CB8AC3E}">
        <p14:creationId xmlns:p14="http://schemas.microsoft.com/office/powerpoint/2010/main" val="1180086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Achterspeler</a:t>
            </a:r>
            <a:endParaRPr lang="nl-NL" dirty="0"/>
          </a:p>
        </p:txBody>
      </p:sp>
      <p:sp>
        <p:nvSpPr>
          <p:cNvPr id="3" name="Tijdelijke aanduiding voor inhoud 2"/>
          <p:cNvSpPr>
            <a:spLocks noGrp="1"/>
          </p:cNvSpPr>
          <p:nvPr>
            <p:ph idx="1"/>
          </p:nvPr>
        </p:nvSpPr>
        <p:spPr/>
        <p:txBody>
          <a:bodyPr>
            <a:normAutofit/>
          </a:bodyPr>
          <a:lstStyle/>
          <a:p>
            <a:pPr marL="137160" indent="0">
              <a:buNone/>
            </a:pPr>
            <a:r>
              <a:rPr lang="nl-NL" sz="2000" dirty="0"/>
              <a:t>Een achterspeler mag een bal die zich op het moment van de aanraking boven de bovenste </a:t>
            </a:r>
            <a:r>
              <a:rPr lang="nl-NL" sz="2000" dirty="0" err="1"/>
              <a:t>netrand</a:t>
            </a:r>
            <a:r>
              <a:rPr lang="nl-NL" sz="2000" dirty="0"/>
              <a:t> bevindt niet overspelen (d.i. aanvallen); als hij hierbij afzet achter de driemeterlijn=aanvalslijn mag hij de bal vrij aanvallen, dat wil zeggen dat de plaats van de bal t.o.v. de </a:t>
            </a:r>
            <a:r>
              <a:rPr lang="nl-NL" sz="2000" dirty="0" err="1"/>
              <a:t>netrand</a:t>
            </a:r>
            <a:r>
              <a:rPr lang="nl-NL" sz="2000" dirty="0"/>
              <a:t> onbelangrijk is (hij mag daarbij wel voor de aanvalslijn landen</a:t>
            </a:r>
            <a:r>
              <a:rPr lang="nl-NL" sz="2000" dirty="0" smtClean="0"/>
              <a:t>).</a:t>
            </a:r>
          </a:p>
          <a:p>
            <a:pPr marL="137160" indent="0">
              <a:buNone/>
            </a:pPr>
            <a:endParaRPr lang="nl-NL" sz="2000" dirty="0"/>
          </a:p>
          <a:p>
            <a:pPr marL="137160" indent="0">
              <a:buNone/>
            </a:pPr>
            <a:r>
              <a:rPr lang="nl-NL" sz="2000" dirty="0" smtClean="0"/>
              <a:t>Iedere speler heeft zo zijn eigen ruimte waar hij mag spelen. Als hier geen regels aan verbonden waren zou het misschien wel chaotischer zijn in het veld en onoverzichtelijk.</a:t>
            </a:r>
            <a:endParaRPr lang="nl-NL" sz="2000" dirty="0"/>
          </a:p>
        </p:txBody>
      </p:sp>
    </p:spTree>
    <p:extLst>
      <p:ext uri="{BB962C8B-B14F-4D97-AF65-F5344CB8AC3E}">
        <p14:creationId xmlns:p14="http://schemas.microsoft.com/office/powerpoint/2010/main" val="296389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Libero</a:t>
            </a:r>
            <a:endParaRPr lang="nl-NL" dirty="0"/>
          </a:p>
        </p:txBody>
      </p:sp>
      <p:sp>
        <p:nvSpPr>
          <p:cNvPr id="3" name="Tijdelijke aanduiding voor inhoud 2"/>
          <p:cNvSpPr>
            <a:spLocks noGrp="1"/>
          </p:cNvSpPr>
          <p:nvPr>
            <p:ph idx="1"/>
          </p:nvPr>
        </p:nvSpPr>
        <p:spPr/>
        <p:txBody>
          <a:bodyPr>
            <a:normAutofit/>
          </a:bodyPr>
          <a:lstStyle/>
          <a:p>
            <a:pPr marL="137160" indent="0">
              <a:buNone/>
            </a:pPr>
            <a:r>
              <a:rPr lang="nl-NL" sz="2000" dirty="0"/>
              <a:t>De libero slaat nooit op en is altijd achterspeler. Hij mag nooit deelnemen aan een blokkerende actie. Op een bovenhandse pass van de libero, die zich op het moment van de pass binnen de aanvalszone bevindt </a:t>
            </a:r>
            <a:r>
              <a:rPr lang="nl-NL" sz="2000" dirty="0" smtClean="0"/>
              <a:t>(op </a:t>
            </a:r>
            <a:r>
              <a:rPr lang="nl-NL" sz="2000" dirty="0"/>
              <a:t>of voor de driemeterlijn) mag alleen aangevallen worden wanneer op het moment van de aanval de bal zich niet volledig boven de bovenste </a:t>
            </a:r>
            <a:r>
              <a:rPr lang="nl-NL" sz="2000" dirty="0" err="1"/>
              <a:t>netrand</a:t>
            </a:r>
            <a:r>
              <a:rPr lang="nl-NL" sz="2000" dirty="0"/>
              <a:t> bevindt; als deze bovenhandse pass vanachter de </a:t>
            </a:r>
            <a:r>
              <a:rPr lang="nl-NL" sz="2000" dirty="0" smtClean="0"/>
              <a:t>driemeterlijn </a:t>
            </a:r>
            <a:r>
              <a:rPr lang="nl-NL" sz="2000" dirty="0"/>
              <a:t>wordt gegeven mag er vrij aangevallen worden</a:t>
            </a:r>
            <a:r>
              <a:rPr lang="nl-NL" sz="2000" dirty="0" smtClean="0"/>
              <a:t>.</a:t>
            </a:r>
          </a:p>
          <a:p>
            <a:pPr marL="137160" indent="0">
              <a:buNone/>
            </a:pPr>
            <a:endParaRPr lang="nl-NL" sz="2000" dirty="0"/>
          </a:p>
          <a:p>
            <a:pPr marL="137160" indent="0">
              <a:buNone/>
            </a:pPr>
            <a:r>
              <a:rPr lang="nl-NL" sz="2000" dirty="0" smtClean="0"/>
              <a:t>Dit zal een regel zijn omdat libero’s altijd gewisseld mogen worden t.a.v. andere veldspelers, en een libero altijd achterspeler is.</a:t>
            </a:r>
            <a:endParaRPr lang="nl-NL" sz="2000" dirty="0"/>
          </a:p>
        </p:txBody>
      </p:sp>
    </p:spTree>
    <p:extLst>
      <p:ext uri="{BB962C8B-B14F-4D97-AF65-F5344CB8AC3E}">
        <p14:creationId xmlns:p14="http://schemas.microsoft.com/office/powerpoint/2010/main" val="2508284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Algemene regels</a:t>
            </a:r>
            <a:endParaRPr lang="nl-NL" dirty="0"/>
          </a:p>
        </p:txBody>
      </p:sp>
      <p:sp>
        <p:nvSpPr>
          <p:cNvPr id="3" name="Tijdelijke aanduiding voor inhoud 2"/>
          <p:cNvSpPr>
            <a:spLocks noGrp="1"/>
          </p:cNvSpPr>
          <p:nvPr>
            <p:ph idx="1"/>
          </p:nvPr>
        </p:nvSpPr>
        <p:spPr/>
        <p:txBody>
          <a:bodyPr>
            <a:normAutofit fontScale="40000" lnSpcReduction="20000"/>
          </a:bodyPr>
          <a:lstStyle/>
          <a:p>
            <a:r>
              <a:rPr lang="nl-NL" sz="3000" dirty="0"/>
              <a:t>In volleybal kunnen op vele manieren punten worden gescoord. Naast de voor de hand liggende wijze van de bal in of uit slaan, moet ook de techniek van de spelers en de tactiek van de aanval volgens de regels gaan. Opvallend is dat je formeel als team geen punten kan maken, maar alleen dankzij een “fout” van de tegenstander. De meest voorkomende “fouten” waarmee een team punten kan maken staan hieronder:</a:t>
            </a:r>
          </a:p>
          <a:p>
            <a:r>
              <a:rPr lang="nl-NL" sz="3000" b="1" dirty="0"/>
              <a:t>In</a:t>
            </a:r>
            <a:r>
              <a:rPr lang="nl-NL" sz="3000" dirty="0"/>
              <a:t>: de bal komt op de grond in de speelhelft van de tegenstander.</a:t>
            </a:r>
          </a:p>
          <a:p>
            <a:r>
              <a:rPr lang="nl-NL" sz="3000" b="1" dirty="0"/>
              <a:t>Uit</a:t>
            </a:r>
            <a:r>
              <a:rPr lang="nl-NL" sz="3000" dirty="0"/>
              <a:t>: de bal komt na een aanval door de tegenstander op de grond buiten het speelveld; hieronder vallen ook de bal tegen de muur, het plafond of andere objecten spelen, of de bal tegen, naast of over de antennes spelen.</a:t>
            </a:r>
          </a:p>
          <a:p>
            <a:r>
              <a:rPr lang="nl-NL" sz="3000" b="1" dirty="0"/>
              <a:t>Touché</a:t>
            </a:r>
            <a:r>
              <a:rPr lang="nl-NL" sz="3000" dirty="0"/>
              <a:t>: de bal is na een eigen aanval weliswaar </a:t>
            </a:r>
            <a:r>
              <a:rPr lang="nl-NL" sz="3000" i="1" dirty="0"/>
              <a:t>uit</a:t>
            </a:r>
            <a:r>
              <a:rPr lang="nl-NL" sz="3000" dirty="0"/>
              <a:t>, maar als laatste nog aangeraakt door één van de tegenstanders.</a:t>
            </a:r>
          </a:p>
          <a:p>
            <a:r>
              <a:rPr lang="nl-NL" sz="3000" b="1" dirty="0"/>
              <a:t>Voetfouten</a:t>
            </a:r>
            <a:r>
              <a:rPr lang="nl-NL" sz="3000" dirty="0"/>
              <a:t>: Met een voet over de middellijn staan. Bij een aanval mag de middenlijn niet volledig overschreden worden; bij een aanval van een achterspeler boven de </a:t>
            </a:r>
            <a:r>
              <a:rPr lang="nl-NL" sz="3000" dirty="0" err="1"/>
              <a:t>netrand</a:t>
            </a:r>
            <a:r>
              <a:rPr lang="nl-NL" sz="3000" dirty="0"/>
              <a:t> niet de driemeterlijn betreden worden; bij een service mag door de serveerder niet de achterlijn of (de verlengden van) de zijlijnen betreden worden; de overige spelers moeten op dat moment met beide voeten volledig binnen het speelveld staan.</a:t>
            </a:r>
          </a:p>
          <a:p>
            <a:r>
              <a:rPr lang="nl-NL" sz="3000" b="1" dirty="0" err="1"/>
              <a:t>Netfout</a:t>
            </a:r>
            <a:r>
              <a:rPr lang="nl-NL" sz="3000" dirty="0"/>
              <a:t>: een tegenstander raakt (op een hinderlijke of opzettelijke wijze) het net aan de bovenzijde aan.</a:t>
            </a:r>
          </a:p>
          <a:p>
            <a:r>
              <a:rPr lang="nl-NL" sz="3000" b="1" dirty="0"/>
              <a:t>Dubbel</a:t>
            </a:r>
            <a:r>
              <a:rPr lang="nl-NL" sz="3000" dirty="0"/>
              <a:t>: men mag de bal geen 2 keer achter elkaar aanraken. Men mag hem wel twee keer aanraken, mits tussen de 1ste en de 2de aanraking een andere speler de bal heeft aangeraakt.</a:t>
            </a:r>
          </a:p>
          <a:p>
            <a:r>
              <a:rPr lang="nl-NL" sz="3000" b="1" dirty="0"/>
              <a:t>Viermaal spelen</a:t>
            </a:r>
            <a:r>
              <a:rPr lang="nl-NL" sz="3000" dirty="0"/>
              <a:t>: de bal wordt meer dan drie keer aangeraakt.</a:t>
            </a:r>
          </a:p>
          <a:p>
            <a:r>
              <a:rPr lang="nl-NL" sz="3000" b="1" dirty="0"/>
              <a:t>Lang contact</a:t>
            </a:r>
            <a:r>
              <a:rPr lang="nl-NL" sz="3000" dirty="0"/>
              <a:t> (</a:t>
            </a:r>
            <a:r>
              <a:rPr lang="nl-NL" sz="3000" i="1" dirty="0" err="1"/>
              <a:t>dragen</a:t>
            </a:r>
            <a:r>
              <a:rPr lang="nl-NL" sz="3000" dirty="0" err="1"/>
              <a:t>,</a:t>
            </a:r>
            <a:r>
              <a:rPr lang="nl-NL" sz="3000" i="1" dirty="0" err="1"/>
              <a:t>tillen</a:t>
            </a:r>
            <a:r>
              <a:rPr lang="nl-NL" sz="3000" dirty="0" err="1"/>
              <a:t>,</a:t>
            </a:r>
            <a:r>
              <a:rPr lang="nl-NL" sz="3000" i="1" dirty="0" err="1"/>
              <a:t>liften”,”kleven</a:t>
            </a:r>
            <a:r>
              <a:rPr lang="nl-NL" sz="3000" i="1" dirty="0"/>
              <a:t>”): een tegenstander raakt de bal een te lange tijd.</a:t>
            </a:r>
            <a:endParaRPr lang="nl-NL" sz="3000" dirty="0"/>
          </a:p>
          <a:p>
            <a:r>
              <a:rPr lang="nl-NL" sz="3000" b="1" dirty="0"/>
              <a:t>Opstellingsfout</a:t>
            </a:r>
            <a:r>
              <a:rPr lang="nl-NL" sz="3000" dirty="0"/>
              <a:t>: op het moment van de service staat het team niet in de juiste volgorde in het veld.</a:t>
            </a:r>
          </a:p>
          <a:p>
            <a:r>
              <a:rPr lang="nl-NL" sz="3000" b="1" dirty="0"/>
              <a:t>Servicefout</a:t>
            </a:r>
            <a:r>
              <a:rPr lang="nl-NL" sz="3000" dirty="0"/>
              <a:t>: de service wordt niet in het veld van de tegenpartij gespeeld of de bal raakt eerst een object anders dan de </a:t>
            </a:r>
            <a:r>
              <a:rPr lang="nl-NL" sz="3000" dirty="0" err="1"/>
              <a:t>netrand</a:t>
            </a:r>
            <a:r>
              <a:rPr lang="nl-NL" sz="3000" dirty="0"/>
              <a:t> en komt dan in het veld van de tegenstander of degene die opslaat wacht langer dan 8 seconden.</a:t>
            </a:r>
          </a:p>
          <a:p>
            <a:r>
              <a:rPr lang="nl-NL" sz="3000" b="1" dirty="0"/>
              <a:t>Gestolen bal</a:t>
            </a:r>
            <a:r>
              <a:rPr lang="nl-NL" sz="3000" dirty="0"/>
              <a:t>: de bal wordt op jouw speelhelft gespeeld (meestal geprikt) door een speler uit het andere team voor of tijdens de set-up terwijl de bal nog niet over het net is geweest</a:t>
            </a:r>
          </a:p>
          <a:p>
            <a:pPr marL="137160" indent="0">
              <a:buNone/>
            </a:pPr>
            <a:endParaRPr lang="nl-NL" dirty="0"/>
          </a:p>
        </p:txBody>
      </p:sp>
    </p:spTree>
    <p:extLst>
      <p:ext uri="{BB962C8B-B14F-4D97-AF65-F5344CB8AC3E}">
        <p14:creationId xmlns:p14="http://schemas.microsoft.com/office/powerpoint/2010/main" val="2777652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Mijn mening over de algemene regels</a:t>
            </a:r>
            <a:endParaRPr lang="nl-NL" dirty="0"/>
          </a:p>
        </p:txBody>
      </p:sp>
      <p:sp>
        <p:nvSpPr>
          <p:cNvPr id="3" name="Tijdelijke aanduiding voor inhoud 2"/>
          <p:cNvSpPr>
            <a:spLocks noGrp="1"/>
          </p:cNvSpPr>
          <p:nvPr>
            <p:ph idx="1"/>
          </p:nvPr>
        </p:nvSpPr>
        <p:spPr/>
        <p:txBody>
          <a:bodyPr/>
          <a:lstStyle/>
          <a:p>
            <a:pPr marL="137160" indent="0">
              <a:buNone/>
            </a:pPr>
            <a:r>
              <a:rPr lang="nl-NL" dirty="0"/>
              <a:t>D</a:t>
            </a:r>
            <a:r>
              <a:rPr lang="nl-NL" dirty="0" smtClean="0"/>
              <a:t>eze regels leggen de basis voor de sport volleybal. De algemene regels vertellen over de: volleybaltermen, puntentelling en fouten die je kunt begaan tijdens een wedstrijd.</a:t>
            </a:r>
            <a:endParaRPr lang="nl-NL" dirty="0"/>
          </a:p>
        </p:txBody>
      </p:sp>
    </p:spTree>
    <p:extLst>
      <p:ext uri="{BB962C8B-B14F-4D97-AF65-F5344CB8AC3E}">
        <p14:creationId xmlns:p14="http://schemas.microsoft.com/office/powerpoint/2010/main" val="1133817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Bronnen</a:t>
            </a:r>
            <a:endParaRPr lang="nl-NL" dirty="0"/>
          </a:p>
        </p:txBody>
      </p:sp>
      <p:sp>
        <p:nvSpPr>
          <p:cNvPr id="3" name="Tijdelijke aanduiding voor inhoud 2"/>
          <p:cNvSpPr>
            <a:spLocks noGrp="1"/>
          </p:cNvSpPr>
          <p:nvPr>
            <p:ph idx="1"/>
          </p:nvPr>
        </p:nvSpPr>
        <p:spPr/>
        <p:txBody>
          <a:bodyPr/>
          <a:lstStyle/>
          <a:p>
            <a:r>
              <a:rPr lang="nl-NL" dirty="0" smtClean="0"/>
              <a:t>Volleybalworld.nl</a:t>
            </a:r>
          </a:p>
          <a:p>
            <a:endParaRPr lang="nl-NL" dirty="0"/>
          </a:p>
          <a:p>
            <a:endParaRPr lang="nl-NL" dirty="0" smtClean="0"/>
          </a:p>
          <a:p>
            <a:r>
              <a:rPr lang="nl-NL" dirty="0" smtClean="0"/>
              <a:t>Sov-tilbria.nl</a:t>
            </a:r>
          </a:p>
          <a:p>
            <a:endParaRPr lang="nl-NL" dirty="0"/>
          </a:p>
          <a:p>
            <a:endParaRPr lang="nl-NL" dirty="0" smtClean="0"/>
          </a:p>
          <a:p>
            <a:r>
              <a:rPr lang="nl-NL" dirty="0" smtClean="0"/>
              <a:t>Wikipedia.nl</a:t>
            </a:r>
            <a:endParaRPr lang="nl-NL" dirty="0" smtClean="0"/>
          </a:p>
        </p:txBody>
      </p:sp>
    </p:spTree>
    <p:extLst>
      <p:ext uri="{BB962C8B-B14F-4D97-AF65-F5344CB8AC3E}">
        <p14:creationId xmlns:p14="http://schemas.microsoft.com/office/powerpoint/2010/main" val="1183016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Afmetingen: veld en net</a:t>
            </a:r>
            <a:endParaRPr lang="nl-NL" dirty="0"/>
          </a:p>
        </p:txBody>
      </p:sp>
      <p:sp>
        <p:nvSpPr>
          <p:cNvPr id="3" name="Tijdelijke aanduiding voor inhoud 2"/>
          <p:cNvSpPr>
            <a:spLocks noGrp="1"/>
          </p:cNvSpPr>
          <p:nvPr>
            <p:ph idx="1"/>
          </p:nvPr>
        </p:nvSpPr>
        <p:spPr/>
        <p:txBody>
          <a:bodyPr/>
          <a:lstStyle/>
          <a:p>
            <a:pPr marL="137160" indent="0">
              <a:buNone/>
            </a:pPr>
            <a:r>
              <a:rPr lang="nl-NL" dirty="0"/>
              <a:t>D</a:t>
            </a:r>
            <a:r>
              <a:rPr lang="nl-NL" dirty="0" smtClean="0"/>
              <a:t>e </a:t>
            </a:r>
            <a:r>
              <a:rPr lang="nl-NL" dirty="0"/>
              <a:t>afmetingen van het speelveld: het is veld is 9 bij 18 meter. Het net hangt voor heren op 243 cm hoogte en voor dames op 224 cm hoogte</a:t>
            </a:r>
            <a:r>
              <a:rPr lang="nl-NL" dirty="0" smtClean="0"/>
              <a:t>.</a:t>
            </a:r>
          </a:p>
          <a:p>
            <a:pPr marL="137160" indent="0">
              <a:buNone/>
            </a:pPr>
            <a:endParaRPr lang="nl-NL" dirty="0"/>
          </a:p>
          <a:p>
            <a:pPr marL="137160" indent="0">
              <a:buNone/>
            </a:pPr>
            <a:r>
              <a:rPr lang="nl-NL" dirty="0" smtClean="0"/>
              <a:t>Dit is van essentieel belang, omdat een wedstrijd begint met het veld en deze moet in orde zijn.</a:t>
            </a:r>
            <a:endParaRPr lang="nl-NL" dirty="0"/>
          </a:p>
        </p:txBody>
      </p:sp>
    </p:spTree>
    <p:extLst>
      <p:ext uri="{BB962C8B-B14F-4D97-AF65-F5344CB8AC3E}">
        <p14:creationId xmlns:p14="http://schemas.microsoft.com/office/powerpoint/2010/main" val="2495246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Kort Balcontact</a:t>
            </a:r>
            <a:endParaRPr lang="nl-NL" dirty="0"/>
          </a:p>
        </p:txBody>
      </p:sp>
      <p:sp>
        <p:nvSpPr>
          <p:cNvPr id="3" name="Tijdelijke aanduiding voor inhoud 2"/>
          <p:cNvSpPr>
            <a:spLocks noGrp="1"/>
          </p:cNvSpPr>
          <p:nvPr>
            <p:ph idx="1"/>
          </p:nvPr>
        </p:nvSpPr>
        <p:spPr/>
        <p:txBody>
          <a:bodyPr/>
          <a:lstStyle/>
          <a:p>
            <a:pPr marL="137160" indent="0">
              <a:buNone/>
            </a:pPr>
            <a:r>
              <a:rPr lang="nl-NL" dirty="0"/>
              <a:t>Het balcontact moet kort zijn (te beoordelen door de scheidsrechter) en de bal mag met ieder deel van het lichaam worden gespeeld. Het eerste contact mag echter iets minder zuiver zijn</a:t>
            </a:r>
            <a:r>
              <a:rPr lang="nl-NL" dirty="0" smtClean="0"/>
              <a:t>.</a:t>
            </a:r>
          </a:p>
          <a:p>
            <a:pPr marL="137160" indent="0">
              <a:buNone/>
            </a:pPr>
            <a:endParaRPr lang="nl-NL" dirty="0"/>
          </a:p>
          <a:p>
            <a:pPr marL="137160" indent="0">
              <a:buNone/>
            </a:pPr>
            <a:r>
              <a:rPr lang="nl-NL" dirty="0" smtClean="0"/>
              <a:t>Het is belangrijk dat men de bal speelt en niet vasthoudt. Dit is anders oneerlijk en is het spelen van de bal gemakkelijker</a:t>
            </a:r>
            <a:endParaRPr lang="nl-NL" dirty="0"/>
          </a:p>
        </p:txBody>
      </p:sp>
    </p:spTree>
    <p:extLst>
      <p:ext uri="{BB962C8B-B14F-4D97-AF65-F5344CB8AC3E}">
        <p14:creationId xmlns:p14="http://schemas.microsoft.com/office/powerpoint/2010/main" val="4023800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Speler mag geen 2x de bal raken</a:t>
            </a:r>
            <a:endParaRPr lang="nl-NL" dirty="0"/>
          </a:p>
        </p:txBody>
      </p:sp>
      <p:sp>
        <p:nvSpPr>
          <p:cNvPr id="3" name="Tijdelijke aanduiding voor inhoud 2"/>
          <p:cNvSpPr>
            <a:spLocks noGrp="1"/>
          </p:cNvSpPr>
          <p:nvPr>
            <p:ph idx="1"/>
          </p:nvPr>
        </p:nvSpPr>
        <p:spPr/>
        <p:txBody>
          <a:bodyPr/>
          <a:lstStyle/>
          <a:p>
            <a:pPr marL="137160" indent="0">
              <a:buNone/>
            </a:pPr>
            <a:r>
              <a:rPr lang="nl-NL" dirty="0"/>
              <a:t>Een speler mag de </a:t>
            </a:r>
            <a:r>
              <a:rPr lang="nl-NL" dirty="0" smtClean="0"/>
              <a:t>bal niet </a:t>
            </a:r>
            <a:r>
              <a:rPr lang="nl-NL" dirty="0"/>
              <a:t>twee keer na elkaar aanraken, behalve bij het blokkeren. Uitzondering op deze regel is bij ontvangst van de eerste bal, waarbij het is toegestaan de bal twee keer achtereen te raken, mits dit gebeurt binnen één en dezelfde handeling. Dit telt als één keer </a:t>
            </a:r>
            <a:r>
              <a:rPr lang="nl-NL" dirty="0" smtClean="0"/>
              <a:t>spelen</a:t>
            </a:r>
          </a:p>
          <a:p>
            <a:pPr marL="137160" indent="0">
              <a:buNone/>
            </a:pPr>
            <a:endParaRPr lang="nl-NL" dirty="0"/>
          </a:p>
          <a:p>
            <a:pPr marL="137160" indent="0">
              <a:buNone/>
            </a:pPr>
            <a:r>
              <a:rPr lang="nl-NL" dirty="0" smtClean="0"/>
              <a:t>Als dit wel zou mogen zou een speler de bal makkelijker onder controle kunnen krijgen. Nu verwacht men samenspel.</a:t>
            </a:r>
            <a:endParaRPr lang="nl-NL" dirty="0"/>
          </a:p>
        </p:txBody>
      </p:sp>
    </p:spTree>
    <p:extLst>
      <p:ext uri="{BB962C8B-B14F-4D97-AF65-F5344CB8AC3E}">
        <p14:creationId xmlns:p14="http://schemas.microsoft.com/office/powerpoint/2010/main" val="1153286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3x balcontact in team</a:t>
            </a:r>
            <a:endParaRPr lang="nl-NL" dirty="0"/>
          </a:p>
        </p:txBody>
      </p:sp>
      <p:sp>
        <p:nvSpPr>
          <p:cNvPr id="3" name="Tijdelijke aanduiding voor inhoud 2"/>
          <p:cNvSpPr>
            <a:spLocks noGrp="1"/>
          </p:cNvSpPr>
          <p:nvPr>
            <p:ph idx="1"/>
          </p:nvPr>
        </p:nvSpPr>
        <p:spPr/>
        <p:txBody>
          <a:bodyPr/>
          <a:lstStyle/>
          <a:p>
            <a:pPr marL="137160" indent="0">
              <a:buNone/>
            </a:pPr>
            <a:r>
              <a:rPr lang="nl-NL" dirty="0"/>
              <a:t>Elk team mag maximaal drie keer balcontact achter elkaar hebben, waarbij de blokkering niet als een balcontact telt. </a:t>
            </a:r>
            <a:endParaRPr lang="nl-NL" dirty="0" smtClean="0"/>
          </a:p>
          <a:p>
            <a:pPr marL="137160" indent="0">
              <a:buNone/>
            </a:pPr>
            <a:endParaRPr lang="nl-NL" dirty="0"/>
          </a:p>
          <a:p>
            <a:pPr marL="137160" indent="0">
              <a:buNone/>
            </a:pPr>
            <a:r>
              <a:rPr lang="nl-NL" dirty="0" smtClean="0"/>
              <a:t>Er wordt een lijn getrokken hoe vaak je mag overspelen, in volleybal is dat dus 3x. Zo wordt er van je verwacht dat je door samenspel en nadenken de bal met 3x balcontact een bal naar de overkant speelt. Verder geen mening het is zo als het is.</a:t>
            </a:r>
            <a:endParaRPr lang="nl-NL" dirty="0"/>
          </a:p>
        </p:txBody>
      </p:sp>
    </p:spTree>
    <p:extLst>
      <p:ext uri="{BB962C8B-B14F-4D97-AF65-F5344CB8AC3E}">
        <p14:creationId xmlns:p14="http://schemas.microsoft.com/office/powerpoint/2010/main" val="3677767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De bal mag de antennes of andere voorwerpen buiten het veld niet aanraken.</a:t>
            </a:r>
          </a:p>
        </p:txBody>
      </p:sp>
      <p:sp>
        <p:nvSpPr>
          <p:cNvPr id="3" name="Tijdelijke aanduiding voor inhoud 2"/>
          <p:cNvSpPr>
            <a:spLocks noGrp="1"/>
          </p:cNvSpPr>
          <p:nvPr>
            <p:ph idx="1"/>
          </p:nvPr>
        </p:nvSpPr>
        <p:spPr/>
        <p:txBody>
          <a:bodyPr/>
          <a:lstStyle/>
          <a:p>
            <a:endParaRPr lang="nl-NL" dirty="0" smtClean="0"/>
          </a:p>
          <a:p>
            <a:pPr marL="137160" indent="0">
              <a:buNone/>
            </a:pPr>
            <a:r>
              <a:rPr lang="nl-NL" dirty="0" smtClean="0"/>
              <a:t>Het </a:t>
            </a:r>
            <a:r>
              <a:rPr lang="nl-NL" dirty="0"/>
              <a:t>net mag wel geraakt worden (met uitzondering van het deel buiten de antennes), het </a:t>
            </a:r>
            <a:r>
              <a:rPr lang="nl-NL" dirty="0" smtClean="0"/>
              <a:t>spel </a:t>
            </a:r>
            <a:r>
              <a:rPr lang="nl-NL" dirty="0"/>
              <a:t>gaat dan gewoon door. </a:t>
            </a:r>
            <a:endParaRPr lang="nl-NL" dirty="0" smtClean="0"/>
          </a:p>
          <a:p>
            <a:pPr marL="137160" indent="0">
              <a:buNone/>
            </a:pPr>
            <a:endParaRPr lang="nl-NL" dirty="0"/>
          </a:p>
          <a:p>
            <a:pPr marL="137160" indent="0">
              <a:buNone/>
            </a:pPr>
            <a:r>
              <a:rPr lang="nl-NL" dirty="0" smtClean="0"/>
              <a:t>Deze regel vind ik belangrijk omdat anders deze voorwerpen misschien gebruikt kunnen worden om het de tegenstander moeilijker te maken, en door deze voorwerpen/antennes punten gemaakt kunnen worden.</a:t>
            </a:r>
            <a:endParaRPr lang="nl-NL" dirty="0"/>
          </a:p>
        </p:txBody>
      </p:sp>
    </p:spTree>
    <p:extLst>
      <p:ext uri="{BB962C8B-B14F-4D97-AF65-F5344CB8AC3E}">
        <p14:creationId xmlns:p14="http://schemas.microsoft.com/office/powerpoint/2010/main" val="4221943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Onder net doordringen tegenstander</a:t>
            </a:r>
            <a:endParaRPr lang="nl-NL" dirty="0"/>
          </a:p>
        </p:txBody>
      </p:sp>
      <p:sp>
        <p:nvSpPr>
          <p:cNvPr id="3" name="Tijdelijke aanduiding voor inhoud 2"/>
          <p:cNvSpPr>
            <a:spLocks noGrp="1"/>
          </p:cNvSpPr>
          <p:nvPr>
            <p:ph idx="1"/>
          </p:nvPr>
        </p:nvSpPr>
        <p:spPr/>
        <p:txBody>
          <a:bodyPr/>
          <a:lstStyle/>
          <a:p>
            <a:pPr marL="137160" indent="0">
              <a:buNone/>
            </a:pPr>
            <a:r>
              <a:rPr lang="nl-NL" dirty="0" smtClean="0"/>
              <a:t>Het </a:t>
            </a:r>
            <a:r>
              <a:rPr lang="nl-NL" dirty="0"/>
              <a:t>is fout als een speler onder het net dringt in de ruimte van de tegenstander en de speler de tegenstander hindert. Het is ook fout als de voet(en) van een speler volledig binnen het kamp van de tegenstander dringt. De middenlijn hoort bij beide speelvelden. </a:t>
            </a:r>
            <a:endParaRPr lang="nl-NL" dirty="0" smtClean="0"/>
          </a:p>
          <a:p>
            <a:pPr marL="137160" indent="0">
              <a:buNone/>
            </a:pPr>
            <a:endParaRPr lang="nl-NL" dirty="0"/>
          </a:p>
          <a:p>
            <a:pPr marL="137160" indent="0">
              <a:buNone/>
            </a:pPr>
            <a:r>
              <a:rPr lang="nl-NL" dirty="0" smtClean="0"/>
              <a:t>Ieder team heeft zijn eigen speelveld men dient zich hier aan te houden, en niet onnodige hinder veroorzaken of </a:t>
            </a:r>
            <a:r>
              <a:rPr lang="nl-NL" dirty="0" err="1" smtClean="0"/>
              <a:t>valsspelen</a:t>
            </a:r>
            <a:r>
              <a:rPr lang="nl-NL" dirty="0" smtClean="0"/>
              <a:t>.</a:t>
            </a:r>
          </a:p>
          <a:p>
            <a:pPr marL="137160" indent="0">
              <a:buNone/>
            </a:pPr>
            <a:endParaRPr lang="nl-NL" dirty="0"/>
          </a:p>
          <a:p>
            <a:pPr marL="137160" indent="0">
              <a:buNone/>
            </a:pPr>
            <a:endParaRPr lang="nl-NL" dirty="0"/>
          </a:p>
        </p:txBody>
      </p:sp>
    </p:spTree>
    <p:extLst>
      <p:ext uri="{BB962C8B-B14F-4D97-AF65-F5344CB8AC3E}">
        <p14:creationId xmlns:p14="http://schemas.microsoft.com/office/powerpoint/2010/main" val="23451498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Scoren</a:t>
            </a:r>
            <a:endParaRPr lang="nl-NL" dirty="0"/>
          </a:p>
        </p:txBody>
      </p:sp>
      <p:sp>
        <p:nvSpPr>
          <p:cNvPr id="3" name="Tijdelijke aanduiding voor inhoud 2"/>
          <p:cNvSpPr>
            <a:spLocks noGrp="1"/>
          </p:cNvSpPr>
          <p:nvPr>
            <p:ph idx="1"/>
          </p:nvPr>
        </p:nvSpPr>
        <p:spPr/>
        <p:txBody>
          <a:bodyPr/>
          <a:lstStyle/>
          <a:p>
            <a:pPr marL="137160" indent="0">
              <a:buNone/>
            </a:pPr>
            <a:r>
              <a:rPr lang="nl-NL" dirty="0"/>
              <a:t>Een team scoort een punt door de bal het veld van de tegenstander te doen raken (binnen de lijnen of op de lijn) of doordat een tegenstander een fout maakt. </a:t>
            </a:r>
            <a:endParaRPr lang="nl-NL" dirty="0" smtClean="0"/>
          </a:p>
          <a:p>
            <a:pPr marL="137160" indent="0">
              <a:buNone/>
            </a:pPr>
            <a:endParaRPr lang="nl-NL" dirty="0"/>
          </a:p>
          <a:p>
            <a:pPr marL="137160" indent="0">
              <a:buNone/>
            </a:pPr>
            <a:r>
              <a:rPr lang="nl-NL" dirty="0" smtClean="0"/>
              <a:t>Deze regel vind ik belangrijk omdat er grenzen aangegeven dienen te worden om een punt te kunnen pakken.</a:t>
            </a:r>
            <a:endParaRPr lang="nl-NL" dirty="0"/>
          </a:p>
        </p:txBody>
      </p:sp>
    </p:spTree>
    <p:extLst>
      <p:ext uri="{BB962C8B-B14F-4D97-AF65-F5344CB8AC3E}">
        <p14:creationId xmlns:p14="http://schemas.microsoft.com/office/powerpoint/2010/main" val="2652033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Recht van opslaan</a:t>
            </a:r>
            <a:endParaRPr lang="nl-NL" dirty="0"/>
          </a:p>
        </p:txBody>
      </p:sp>
      <p:sp>
        <p:nvSpPr>
          <p:cNvPr id="3" name="Tijdelijke aanduiding voor inhoud 2"/>
          <p:cNvSpPr>
            <a:spLocks noGrp="1"/>
          </p:cNvSpPr>
          <p:nvPr>
            <p:ph idx="1"/>
          </p:nvPr>
        </p:nvSpPr>
        <p:spPr/>
        <p:txBody>
          <a:bodyPr/>
          <a:lstStyle/>
          <a:p>
            <a:pPr marL="137160" indent="0">
              <a:buNone/>
            </a:pPr>
            <a:r>
              <a:rPr lang="nl-NL" dirty="0"/>
              <a:t>Zodra een team een punt scoort krijgt dat team in de volgende rally het recht van opslaan (ook wel serveren genoemd) </a:t>
            </a:r>
            <a:endParaRPr lang="nl-NL" dirty="0" smtClean="0"/>
          </a:p>
          <a:p>
            <a:pPr marL="137160" indent="0">
              <a:buNone/>
            </a:pPr>
            <a:endParaRPr lang="nl-NL" dirty="0"/>
          </a:p>
          <a:p>
            <a:pPr marL="137160" indent="0">
              <a:buNone/>
            </a:pPr>
            <a:r>
              <a:rPr lang="nl-NL" dirty="0" smtClean="0"/>
              <a:t>Je moet weten wanneer iemand moet serveren, door middel van deze regel is dit makkelijk aan te geven.</a:t>
            </a:r>
            <a:endParaRPr lang="nl-NL" dirty="0"/>
          </a:p>
        </p:txBody>
      </p:sp>
    </p:spTree>
    <p:extLst>
      <p:ext uri="{BB962C8B-B14F-4D97-AF65-F5344CB8AC3E}">
        <p14:creationId xmlns:p14="http://schemas.microsoft.com/office/powerpoint/2010/main" val="7083037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ppunt">
  <a:themeElements>
    <a:clrScheme name="Toppunt">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Toppunt">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Toppunt">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55</TotalTime>
  <Words>1416</Words>
  <Application>Microsoft Office PowerPoint</Application>
  <PresentationFormat>Diavoorstelling (4:3)</PresentationFormat>
  <Paragraphs>87</Paragraphs>
  <Slides>18</Slides>
  <Notes>0</Notes>
  <HiddenSlides>0</HiddenSlides>
  <MMClips>0</MMClips>
  <ScaleCrop>false</ScaleCrop>
  <HeadingPairs>
    <vt:vector size="4" baseType="variant">
      <vt:variant>
        <vt:lpstr>Thema</vt:lpstr>
      </vt:variant>
      <vt:variant>
        <vt:i4>1</vt:i4>
      </vt:variant>
      <vt:variant>
        <vt:lpstr>Diatitels</vt:lpstr>
      </vt:variant>
      <vt:variant>
        <vt:i4>18</vt:i4>
      </vt:variant>
    </vt:vector>
  </HeadingPairs>
  <TitlesOfParts>
    <vt:vector size="19" baseType="lpstr">
      <vt:lpstr>Toppunt</vt:lpstr>
      <vt:lpstr>  15 Belangrijkste Volleybalregels Met korte uitleg </vt:lpstr>
      <vt:lpstr>Afmetingen: veld en net</vt:lpstr>
      <vt:lpstr>Kort Balcontact</vt:lpstr>
      <vt:lpstr>Speler mag geen 2x de bal raken</vt:lpstr>
      <vt:lpstr>3x balcontact in team</vt:lpstr>
      <vt:lpstr>De bal mag de antennes of andere voorwerpen buiten het veld niet aanraken.</vt:lpstr>
      <vt:lpstr>Onder net doordringen tegenstander</vt:lpstr>
      <vt:lpstr>Scoren</vt:lpstr>
      <vt:lpstr>Recht van opslaan</vt:lpstr>
      <vt:lpstr>Team roteren</vt:lpstr>
      <vt:lpstr>Spelers wisselen</vt:lpstr>
      <vt:lpstr>Time-outs</vt:lpstr>
      <vt:lpstr>Pauze</vt:lpstr>
      <vt:lpstr>Achterspeler</vt:lpstr>
      <vt:lpstr>De Libero</vt:lpstr>
      <vt:lpstr>Algemene regels</vt:lpstr>
      <vt:lpstr>Mijn mening over de algemene regels</vt:lpstr>
      <vt:lpstr>Bronnen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Belangrijkste Volleybalregels</dc:title>
  <dc:creator>Marc</dc:creator>
  <cp:lastModifiedBy>Marc</cp:lastModifiedBy>
  <cp:revision>7</cp:revision>
  <dcterms:created xsi:type="dcterms:W3CDTF">2013-09-18T21:25:01Z</dcterms:created>
  <dcterms:modified xsi:type="dcterms:W3CDTF">2013-09-18T22:21:30Z</dcterms:modified>
</cp:coreProperties>
</file>